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774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CA72A-0EF8-B34A-A81E-1C0A6ABC047E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D9F90-4DE3-054C-9CEF-97EABA7772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4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D9F90-4DE3-054C-9CEF-97EABA7772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24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02DC4-91E9-EC43-B7A2-EC75FBFAC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0A574F-C893-A849-8C00-D3AE1941F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F2DA11-ECE8-F841-A0B0-5AA5C6E6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CA5637-2E53-7748-889E-1C6F4CB2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1F9910-E508-DA47-B2EC-FC4ECB27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86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205DB-714D-CD49-A549-0B56D14F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38CA2D-41D4-6441-89BE-258A3882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B088D5-6056-6147-961D-51ACFEFC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E8F1C0-1773-8A4D-B1B2-22EAB8B2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33B42-0E7C-C548-95BA-190179E9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98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96AE80-FCA8-8144-B3E3-60DF45077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54170C-7CCF-3E4F-B693-54D448E7C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B87C50-BAA8-3247-A9C7-209C052F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5C776-18D1-7645-8001-C351BF25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AE8C8-9254-A34C-B9D3-6C739E80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20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E93CE-C871-E649-A763-A1C99845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E3CA2-38AE-394B-A59F-E4B1FBB4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14D5E7-0FD0-C446-A794-DE74C3A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16A2CB-E3C3-3E4C-AD87-87AA0676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1B605E-7083-8844-950C-61298D3D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2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A5DDF-B0C8-0D48-B61A-03F16F30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6CFE2A-C51D-2445-8186-6E00F4172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FE0946-A088-BC49-A1E9-2D66D26D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F240FB-4751-6E48-A51A-A43D108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978A8-A3E5-7146-916E-D7CEF597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67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8E77F2-C162-6145-B1F1-F7C450F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548CA2-6AC7-5949-A40E-DBB780836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2911DA-D4E7-8E49-9FA0-FAA2115A4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4D9651-61F8-954F-9135-A2912882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2D2CD6-55D5-3548-8D87-BB05792E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071E17-327C-6144-A1A2-A22623F9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56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2DBEF-9E1F-6548-9D1C-3E3A1ADF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ED16CB-A018-4F44-9C5A-21E53164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E14E6C-43F2-5444-892A-C30D0534F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D16DF0-E5FD-F447-9423-C10192C08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887ECD-9A4E-8C4D-8840-4D4CAE508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E736FD-286F-DC4A-8FB5-F4768E58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366488-6215-5649-838C-41DC92DE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E07D72-C6FE-3D45-97EC-E6CC6D32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2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E841C-1B88-904B-B130-3BF687B2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C4CC9D-31B9-F34F-BF5A-2120932D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74C153-2DEB-C342-BB02-0E534A8E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204055-8EA6-AF45-94C1-EBEA7F2B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7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FBA21F-487F-B544-B2AF-FEE14AB1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2033EA-C7CD-3343-9825-25905BC3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9C73FA-C1E9-C14E-9649-5490D1BC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52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D1057-5034-2F45-8115-018FA1FB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120C55-55CB-6347-966B-D427E521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417414-94AA-4049-BB07-66F1058DA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3CD4C6-F831-BE4F-832B-4455A082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93DEF9-0495-564E-BE82-60C6195A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E8A0C-9CF1-7B4F-B457-02D643B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04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EB15D-7B30-B24F-8ABE-93FD7841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107C865-2AC4-D445-AC71-F2643B9B9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9C6CA6-B020-D94C-99E3-C3E3122F8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C61B7E-7838-F744-9CD3-9F6ABFE6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16DC2-B234-F14F-9CF5-000D4B4E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FE01-2F9B-4C48-9CDE-15DF7B26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77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AAFF80-DD24-424A-9710-AC2D5C76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952E56-CC19-C146-8E08-FF4B41F5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8F3C6B-367B-B142-8857-035E11799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A961F-AF26-F441-916E-11C08431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ADC97E-E6B6-834F-A5D0-1D0283FA8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48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96CB0EE-96BB-8943-B4F2-A994D670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D874A65-692B-9E40-B71A-C64DD0E70938}"/>
              </a:ext>
            </a:extLst>
          </p:cNvPr>
          <p:cNvSpPr/>
          <p:nvPr/>
        </p:nvSpPr>
        <p:spPr>
          <a:xfrm>
            <a:off x="128588" y="1082314"/>
            <a:ext cx="3300411" cy="96740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CHALLENGE: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accelerating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research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of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by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open data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completing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OSIRIS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clinical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omics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data structure in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order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include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variables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related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environment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terminology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interoperability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,..)</a:t>
            </a:r>
          </a:p>
        </p:txBody>
      </p:sp>
      <p:sp>
        <p:nvSpPr>
          <p:cNvPr id="20" name="Rectangle : avec coins arrondis en haut 19">
            <a:extLst>
              <a:ext uri="{FF2B5EF4-FFF2-40B4-BE49-F238E27FC236}">
                <a16:creationId xmlns:a16="http://schemas.microsoft.com/office/drawing/2014/main" id="{0AE56B40-C388-934C-AEB3-4D57D794ADEE}"/>
              </a:ext>
            </a:extLst>
          </p:cNvPr>
          <p:cNvSpPr/>
          <p:nvPr/>
        </p:nvSpPr>
        <p:spPr>
          <a:xfrm rot="10800000">
            <a:off x="-2" y="0"/>
            <a:ext cx="12191997" cy="96740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851F7F9-671C-A247-9204-1797C1352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059" y="285699"/>
            <a:ext cx="435801" cy="43580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482AB22-A601-F744-9F22-6BC6788D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38" y="285699"/>
            <a:ext cx="435801" cy="43580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E80ECE7-840F-234A-AFC6-37FD304917FA}"/>
              </a:ext>
            </a:extLst>
          </p:cNvPr>
          <p:cNvSpPr txBox="1"/>
          <p:nvPr/>
        </p:nvSpPr>
        <p:spPr>
          <a:xfrm>
            <a:off x="9551177" y="270709"/>
            <a:ext cx="64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Air agents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B7DEB63-B1F5-B440-90F3-07EB63641E05}"/>
              </a:ext>
            </a:extLst>
          </p:cNvPr>
          <p:cNvSpPr txBox="1"/>
          <p:nvPr/>
        </p:nvSpPr>
        <p:spPr>
          <a:xfrm>
            <a:off x="10573499" y="279099"/>
            <a:ext cx="64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fr-FR" dirty="0"/>
              <a:t>Water agents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6090D9E-DCCD-8D4B-A5EB-84DAAEEADF90}"/>
              </a:ext>
            </a:extLst>
          </p:cNvPr>
          <p:cNvSpPr txBox="1"/>
          <p:nvPr/>
        </p:nvSpPr>
        <p:spPr>
          <a:xfrm>
            <a:off x="3103312" y="446476"/>
            <a:ext cx="616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NEoplasm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Open-Source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Environmental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Factors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Standardization</a:t>
            </a:r>
            <a:endParaRPr lang="fr-FR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195661-86F2-604E-8052-25E83E1B85B8}"/>
              </a:ext>
            </a:extLst>
          </p:cNvPr>
          <p:cNvSpPr txBox="1"/>
          <p:nvPr/>
        </p:nvSpPr>
        <p:spPr>
          <a:xfrm>
            <a:off x="2980847" y="713485"/>
            <a:ext cx="66404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Pascal Deschaseaux</a:t>
            </a:r>
            <a:r>
              <a:rPr lang="fr-FR" sz="1050" baseline="30000" dirty="0"/>
              <a:t>1</a:t>
            </a:r>
            <a:r>
              <a:rPr lang="fr-FR" sz="1050" dirty="0"/>
              <a:t>, MD, MBA; Sébastien de Longeaux</a:t>
            </a:r>
            <a:r>
              <a:rPr lang="fr-FR" sz="1050" baseline="30000" dirty="0"/>
              <a:t>1</a:t>
            </a:r>
            <a:r>
              <a:rPr lang="fr-FR" sz="1050" dirty="0"/>
              <a:t>, MBA; Edouard Debonneuil</a:t>
            </a:r>
            <a:r>
              <a:rPr lang="fr-FR" sz="1050" baseline="30000" dirty="0"/>
              <a:t>2</a:t>
            </a:r>
            <a:r>
              <a:rPr lang="fr-FR" sz="1050" dirty="0"/>
              <a:t>, PhD; Rachel Aronoff</a:t>
            </a:r>
            <a:r>
              <a:rPr lang="fr-FR" sz="1050" baseline="30000" dirty="0"/>
              <a:t>3</a:t>
            </a:r>
            <a:r>
              <a:rPr lang="fr-FR" sz="1050" dirty="0"/>
              <a:t>, PhD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F9852C-04AA-3E44-BC98-EB9B5F0C331B}"/>
              </a:ext>
            </a:extLst>
          </p:cNvPr>
          <p:cNvSpPr txBox="1"/>
          <p:nvPr/>
        </p:nvSpPr>
        <p:spPr>
          <a:xfrm>
            <a:off x="4908077" y="-21679"/>
            <a:ext cx="237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NEOS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28A13D07-404B-0540-B9A7-CC75A9CE5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12" y="121081"/>
            <a:ext cx="1052147" cy="59095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597CB0F-96E0-EB42-B678-87621D723541}"/>
              </a:ext>
            </a:extLst>
          </p:cNvPr>
          <p:cNvSpPr txBox="1"/>
          <p:nvPr/>
        </p:nvSpPr>
        <p:spPr>
          <a:xfrm>
            <a:off x="492490" y="710087"/>
            <a:ext cx="901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2">
                    <a:lumMod val="25000"/>
                  </a:schemeClr>
                </a:solidFill>
              </a:rPr>
              <a:t>Challenge 2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6CF9674-DDD8-CA4D-9174-6E076F7C88AC}"/>
              </a:ext>
            </a:extLst>
          </p:cNvPr>
          <p:cNvSpPr/>
          <p:nvPr/>
        </p:nvSpPr>
        <p:spPr>
          <a:xfrm>
            <a:off x="128588" y="2223062"/>
            <a:ext cx="3300411" cy="7448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OBJECTIVE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asing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environmental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data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interoperability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exchange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further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analysis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by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harmonizing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sourcing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 minimal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epidemiological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data set, in a FAIR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approach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D0E5DC4-1CDA-6C4C-83E7-79D2508F6EE3}"/>
              </a:ext>
            </a:extLst>
          </p:cNvPr>
          <p:cNvSpPr/>
          <p:nvPr/>
        </p:nvSpPr>
        <p:spPr>
          <a:xfrm>
            <a:off x="157913" y="3141288"/>
            <a:ext cx="1578290" cy="88461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WORK PACKAGES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WP1: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ontology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WP2: data &amp;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metadata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WP3: data sources</a:t>
            </a:r>
          </a:p>
          <a:p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1B78A6-B760-164A-A8F4-A22D62B0444C}"/>
              </a:ext>
            </a:extLst>
          </p:cNvPr>
          <p:cNvSpPr/>
          <p:nvPr/>
        </p:nvSpPr>
        <p:spPr>
          <a:xfrm>
            <a:off x="3808788" y="1082313"/>
            <a:ext cx="661612" cy="2516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SCOPE: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1CF4E34-61E8-4844-8572-CECB49C559EA}"/>
              </a:ext>
            </a:extLst>
          </p:cNvPr>
          <p:cNvSpPr/>
          <p:nvPr/>
        </p:nvSpPr>
        <p:spPr>
          <a:xfrm>
            <a:off x="1850709" y="3141288"/>
            <a:ext cx="1578290" cy="88461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TARGET OUTCOME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Standardized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air &amp;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epidemiology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dataset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framework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examples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Signalisation droite 33">
            <a:extLst>
              <a:ext uri="{FF2B5EF4-FFF2-40B4-BE49-F238E27FC236}">
                <a16:creationId xmlns:a16="http://schemas.microsoft.com/office/drawing/2014/main" id="{68DAA950-10C7-0B49-B63A-0EA32CBCDCB3}"/>
              </a:ext>
            </a:extLst>
          </p:cNvPr>
          <p:cNvSpPr/>
          <p:nvPr/>
        </p:nvSpPr>
        <p:spPr>
          <a:xfrm>
            <a:off x="3798073" y="19545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35" name="Signalisation droite 34">
            <a:extLst>
              <a:ext uri="{FF2B5EF4-FFF2-40B4-BE49-F238E27FC236}">
                <a16:creationId xmlns:a16="http://schemas.microsoft.com/office/drawing/2014/main" id="{50213F84-675E-D340-BB58-B314C990CD75}"/>
              </a:ext>
            </a:extLst>
          </p:cNvPr>
          <p:cNvSpPr/>
          <p:nvPr/>
        </p:nvSpPr>
        <p:spPr>
          <a:xfrm>
            <a:off x="4781921" y="1946846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Risk</a:t>
            </a:r>
            <a:r>
              <a:rPr lang="fr-FR" sz="900" b="1" dirty="0">
                <a:solidFill>
                  <a:schemeClr val="bg1"/>
                </a:solidFill>
              </a:rPr>
              <a:t> </a:t>
            </a:r>
            <a:r>
              <a:rPr lang="fr-FR" sz="900" b="1" dirty="0" err="1">
                <a:solidFill>
                  <a:schemeClr val="bg1"/>
                </a:solidFill>
              </a:rPr>
              <a:t>factors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36" name="Signalisation droite 35">
            <a:extLst>
              <a:ext uri="{FF2B5EF4-FFF2-40B4-BE49-F238E27FC236}">
                <a16:creationId xmlns:a16="http://schemas.microsoft.com/office/drawing/2014/main" id="{3AE386CA-B13C-EB4C-8C53-B011CE333D12}"/>
              </a:ext>
            </a:extLst>
          </p:cNvPr>
          <p:cNvSpPr/>
          <p:nvPr/>
        </p:nvSpPr>
        <p:spPr>
          <a:xfrm>
            <a:off x="5765769" y="194684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Environmental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37" name="Signalisation droite 36">
            <a:extLst>
              <a:ext uri="{FF2B5EF4-FFF2-40B4-BE49-F238E27FC236}">
                <a16:creationId xmlns:a16="http://schemas.microsoft.com/office/drawing/2014/main" id="{D0271B42-2651-B346-85B6-F77836714A88}"/>
              </a:ext>
            </a:extLst>
          </p:cNvPr>
          <p:cNvSpPr/>
          <p:nvPr/>
        </p:nvSpPr>
        <p:spPr>
          <a:xfrm>
            <a:off x="8730817" y="1934144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Open sources</a:t>
            </a:r>
          </a:p>
        </p:txBody>
      </p:sp>
      <p:sp>
        <p:nvSpPr>
          <p:cNvPr id="38" name="Signalisation droite 37">
            <a:extLst>
              <a:ext uri="{FF2B5EF4-FFF2-40B4-BE49-F238E27FC236}">
                <a16:creationId xmlns:a16="http://schemas.microsoft.com/office/drawing/2014/main" id="{214E2F31-0303-804F-B00C-26642F363CF0}"/>
              </a:ext>
            </a:extLst>
          </p:cNvPr>
          <p:cNvSpPr/>
          <p:nvPr/>
        </p:nvSpPr>
        <p:spPr>
          <a:xfrm>
            <a:off x="9714665" y="19418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France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C9E5A4-AD2C-DB4B-9E6D-A02F835F4289}"/>
              </a:ext>
            </a:extLst>
          </p:cNvPr>
          <p:cNvSpPr/>
          <p:nvPr/>
        </p:nvSpPr>
        <p:spPr>
          <a:xfrm>
            <a:off x="4781613" y="1476046"/>
            <a:ext cx="935924" cy="2277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Prognostic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26886BE-8439-584E-9E31-3FE3F4EF7BFB}"/>
              </a:ext>
            </a:extLst>
          </p:cNvPr>
          <p:cNvCxnSpPr/>
          <p:nvPr/>
        </p:nvCxnSpPr>
        <p:spPr>
          <a:xfrm flipV="1">
            <a:off x="5267063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AA83E-3C13-C446-B39C-E1F525AF8054}"/>
              </a:ext>
            </a:extLst>
          </p:cNvPr>
          <p:cNvSpPr/>
          <p:nvPr/>
        </p:nvSpPr>
        <p:spPr>
          <a:xfrm>
            <a:off x="5765770" y="14760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Behavioral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occupational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F09971A-0BF7-474F-83F1-5B581681209F}"/>
              </a:ext>
            </a:extLst>
          </p:cNvPr>
          <p:cNvCxnSpPr/>
          <p:nvPr/>
        </p:nvCxnSpPr>
        <p:spPr>
          <a:xfrm flipV="1">
            <a:off x="6226970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4524F5D-545A-F34D-81AA-12832021F887}"/>
              </a:ext>
            </a:extLst>
          </p:cNvPr>
          <p:cNvSpPr/>
          <p:nvPr/>
        </p:nvSpPr>
        <p:spPr>
          <a:xfrm>
            <a:off x="3803963" y="1476046"/>
            <a:ext cx="935924" cy="2277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diseases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FE93186-6D27-1440-81D1-B245784AD945}"/>
              </a:ext>
            </a:extLst>
          </p:cNvPr>
          <p:cNvCxnSpPr/>
          <p:nvPr/>
        </p:nvCxnSpPr>
        <p:spPr>
          <a:xfrm flipV="1">
            <a:off x="4289413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513251B-DD76-CD42-BDF8-22BA763D327B}"/>
              </a:ext>
            </a:extLst>
          </p:cNvPr>
          <p:cNvSpPr/>
          <p:nvPr/>
        </p:nvSpPr>
        <p:spPr>
          <a:xfrm>
            <a:off x="8736202" y="14633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Private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sources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30507DC-05DA-DD41-97B8-595CCC49011C}"/>
              </a:ext>
            </a:extLst>
          </p:cNvPr>
          <p:cNvCxnSpPr/>
          <p:nvPr/>
        </p:nvCxnSpPr>
        <p:spPr>
          <a:xfrm flipV="1">
            <a:off x="9197402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6BC3747-BE47-E244-9E53-F7FBC5AE1BBB}"/>
              </a:ext>
            </a:extLst>
          </p:cNvPr>
          <p:cNvSpPr/>
          <p:nvPr/>
        </p:nvSpPr>
        <p:spPr>
          <a:xfrm>
            <a:off x="9725434" y="14633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Rest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of world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151B786D-AB1F-DB43-9D5A-DD065623CBAF}"/>
              </a:ext>
            </a:extLst>
          </p:cNvPr>
          <p:cNvCxnSpPr/>
          <p:nvPr/>
        </p:nvCxnSpPr>
        <p:spPr>
          <a:xfrm flipV="1">
            <a:off x="10186634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ignalisation droite 48">
            <a:extLst>
              <a:ext uri="{FF2B5EF4-FFF2-40B4-BE49-F238E27FC236}">
                <a16:creationId xmlns:a16="http://schemas.microsoft.com/office/drawing/2014/main" id="{54FF658B-4D49-DA46-BA69-F9C4826F3AE0}"/>
              </a:ext>
            </a:extLst>
          </p:cNvPr>
          <p:cNvSpPr/>
          <p:nvPr/>
        </p:nvSpPr>
        <p:spPr>
          <a:xfrm>
            <a:off x="10691612" y="19418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Epidemiology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81F152-E8C8-CF41-8301-1C5E2299B74D}"/>
              </a:ext>
            </a:extLst>
          </p:cNvPr>
          <p:cNvSpPr/>
          <p:nvPr/>
        </p:nvSpPr>
        <p:spPr>
          <a:xfrm>
            <a:off x="10702381" y="14633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Care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35950C37-8971-E046-8D21-8B5C1260187B}"/>
              </a:ext>
            </a:extLst>
          </p:cNvPr>
          <p:cNvCxnSpPr/>
          <p:nvPr/>
        </p:nvCxnSpPr>
        <p:spPr>
          <a:xfrm flipV="1">
            <a:off x="11163581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ignalisation droite 51">
            <a:extLst>
              <a:ext uri="{FF2B5EF4-FFF2-40B4-BE49-F238E27FC236}">
                <a16:creationId xmlns:a16="http://schemas.microsoft.com/office/drawing/2014/main" id="{F33718A0-9392-2646-81A5-8F11E5A7AC18}"/>
              </a:ext>
            </a:extLst>
          </p:cNvPr>
          <p:cNvSpPr/>
          <p:nvPr/>
        </p:nvSpPr>
        <p:spPr>
          <a:xfrm>
            <a:off x="6749617" y="1946844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Air &amp; water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52BC95-2406-B74C-8EF7-4387F4875896}"/>
              </a:ext>
            </a:extLst>
          </p:cNvPr>
          <p:cNvSpPr/>
          <p:nvPr/>
        </p:nvSpPr>
        <p:spPr>
          <a:xfrm>
            <a:off x="6755002" y="14760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agents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D8ADB76-2457-BB4D-8C48-CACEC5620BCB}"/>
              </a:ext>
            </a:extLst>
          </p:cNvPr>
          <p:cNvCxnSpPr/>
          <p:nvPr/>
        </p:nvCxnSpPr>
        <p:spPr>
          <a:xfrm flipV="1">
            <a:off x="7216202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1281996-4722-484C-BED5-C99BAADAC3B7}"/>
              </a:ext>
            </a:extLst>
          </p:cNvPr>
          <p:cNvSpPr/>
          <p:nvPr/>
        </p:nvSpPr>
        <p:spPr>
          <a:xfrm>
            <a:off x="3798073" y="2443465"/>
            <a:ext cx="3418129" cy="158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  <a:latin typeface="Calibri (Corps)"/>
              </a:rPr>
              <a:t>RISK FACTORS SELECTION: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</a:rPr>
              <a:t>Easily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</a:rPr>
              <a:t>measurable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</a:rPr>
              <a:t> →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air &amp; water agents, France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International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reference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: IARC (International Agency for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Research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on Cancer, Lyon, France)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monographs</a:t>
            </a:r>
            <a:endParaRPr lang="fr-FR" sz="1100" dirty="0">
              <a:solidFill>
                <a:schemeClr val="bg2">
                  <a:lumMod val="25000"/>
                </a:schemeClr>
              </a:solidFill>
              <a:latin typeface="Calibri (Corps)"/>
              <a:ea typeface="Apple SD Gothic Neo" panose="02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Scientifically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proven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→ IARC group 1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carcinogens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(substances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known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to have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carcinogenic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potential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for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humans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, classification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largely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based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on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human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evidence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Calibri (Corps)"/>
                <a:ea typeface="Apple SD Gothic Neo" panose="02000300000000000000" pitchFamily="2" charset="-127"/>
              </a:rPr>
              <a:t>)</a:t>
            </a:r>
            <a:endParaRPr lang="fr-FR" sz="1100" dirty="0">
              <a:effectLst/>
              <a:latin typeface="Calibri (Corps)"/>
              <a:ea typeface="Apple SD Gothic Neo" panose="02000300000000000000" pitchFamily="2" charset="-127"/>
            </a:endParaRPr>
          </a:p>
        </p:txBody>
      </p:sp>
      <p:sp>
        <p:nvSpPr>
          <p:cNvPr id="56" name="Signalisation droite 55">
            <a:extLst>
              <a:ext uri="{FF2B5EF4-FFF2-40B4-BE49-F238E27FC236}">
                <a16:creationId xmlns:a16="http://schemas.microsoft.com/office/drawing/2014/main" id="{FCE71357-02BE-CC41-914C-906BCCB87B3C}"/>
              </a:ext>
            </a:extLst>
          </p:cNvPr>
          <p:cNvSpPr/>
          <p:nvPr/>
        </p:nvSpPr>
        <p:spPr>
          <a:xfrm>
            <a:off x="7733465" y="1945271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IARC Group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F03A0B-AD96-4D41-96C8-53B885B8CCC9}"/>
              </a:ext>
            </a:extLst>
          </p:cNvPr>
          <p:cNvSpPr/>
          <p:nvPr/>
        </p:nvSpPr>
        <p:spPr>
          <a:xfrm>
            <a:off x="7744234" y="1466753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IARC groups </a:t>
            </a:r>
          </a:p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2A, 2B, 3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690D1F6-1BA4-EA4B-9B50-A81BD3164894}"/>
              </a:ext>
            </a:extLst>
          </p:cNvPr>
          <p:cNvCxnSpPr/>
          <p:nvPr/>
        </p:nvCxnSpPr>
        <p:spPr>
          <a:xfrm flipV="1">
            <a:off x="8205434" y="1694459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IARC Publications Website - IARC Monographs on the Identification of  Carcinogenic Hazards to Humans">
            <a:extLst>
              <a:ext uri="{FF2B5EF4-FFF2-40B4-BE49-F238E27FC236}">
                <a16:creationId xmlns:a16="http://schemas.microsoft.com/office/drawing/2014/main" id="{7D226A99-B90A-D641-B5A7-5239D131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82" y="2455792"/>
            <a:ext cx="1245487" cy="157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49C22C5B-B9D4-4540-ABEA-A2DC14F20D12}"/>
              </a:ext>
            </a:extLst>
          </p:cNvPr>
          <p:cNvSpPr/>
          <p:nvPr/>
        </p:nvSpPr>
        <p:spPr>
          <a:xfrm>
            <a:off x="8949929" y="2466919"/>
            <a:ext cx="3042942" cy="158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EXAMPLES CHOSEN:</a:t>
            </a:r>
          </a:p>
          <a:p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From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resulting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list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of 37 Group 1 air &amp;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biological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chemical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physical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agents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open sources,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selected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carcinogens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An air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pollutant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PM 2.5 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(fine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particle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matter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associated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lung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A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pollutant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arsenic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associated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lung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urinary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bladder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skin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0178B89-4F93-8B48-8DB9-7115A2AE8802}"/>
              </a:ext>
            </a:extLst>
          </p:cNvPr>
          <p:cNvCxnSpPr/>
          <p:nvPr/>
        </p:nvCxnSpPr>
        <p:spPr>
          <a:xfrm>
            <a:off x="-2" y="6424224"/>
            <a:ext cx="12192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926A12E-2FC3-CA43-970A-6789EBEDC2EE}"/>
              </a:ext>
            </a:extLst>
          </p:cNvPr>
          <p:cNvCxnSpPr/>
          <p:nvPr/>
        </p:nvCxnSpPr>
        <p:spPr>
          <a:xfrm>
            <a:off x="6226970" y="6411524"/>
            <a:ext cx="0" cy="446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8BED04A9-672B-0147-A31E-7D0F9FCAB6A5}"/>
              </a:ext>
            </a:extLst>
          </p:cNvPr>
          <p:cNvSpPr/>
          <p:nvPr/>
        </p:nvSpPr>
        <p:spPr>
          <a:xfrm>
            <a:off x="128588" y="4133389"/>
            <a:ext cx="3729247" cy="219964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CONCLUSIONS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Environmental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data are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very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heterogeneous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Two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types of data are key: place of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residence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/occupation, duration of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exposure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Variables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definition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must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very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precise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contextualized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avoid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biases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The place of agent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measurement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its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geographical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coverage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are possible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limiting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particularly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for rural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Data collection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analysis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at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individual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level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require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precise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address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geocoding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This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work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must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now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expanded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IARC Group 1 agents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using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NEOS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framework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66CF2B8-1FA4-A443-8F2E-E735310B1677}"/>
              </a:ext>
            </a:extLst>
          </p:cNvPr>
          <p:cNvSpPr/>
          <p:nvPr/>
        </p:nvSpPr>
        <p:spPr>
          <a:xfrm>
            <a:off x="6376750" y="6453786"/>
            <a:ext cx="5759826" cy="3319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err="1">
                <a:solidFill>
                  <a:schemeClr val="bg1"/>
                </a:solidFill>
              </a:rPr>
              <a:t>Acknowledgements</a:t>
            </a:r>
            <a:r>
              <a:rPr lang="fr-FR" sz="900" dirty="0">
                <a:solidFill>
                  <a:schemeClr val="bg1"/>
                </a:solidFill>
              </a:rPr>
              <a:t>: </a:t>
            </a:r>
            <a:r>
              <a:rPr lang="fr-FR" sz="900" dirty="0" err="1">
                <a:solidFill>
                  <a:schemeClr val="bg1"/>
                </a:solidFill>
              </a:rPr>
              <a:t>we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err="1">
                <a:solidFill>
                  <a:schemeClr val="bg1"/>
                </a:solidFill>
              </a:rPr>
              <a:t>thank</a:t>
            </a:r>
            <a:r>
              <a:rPr lang="fr-FR" sz="900" dirty="0">
                <a:solidFill>
                  <a:schemeClr val="bg1"/>
                </a:solidFill>
              </a:rPr>
              <a:t> the </a:t>
            </a:r>
            <a:r>
              <a:rPr lang="fr-FR" sz="900" dirty="0" err="1">
                <a:solidFill>
                  <a:schemeClr val="bg1"/>
                </a:solidFill>
              </a:rPr>
              <a:t>organizers</a:t>
            </a:r>
            <a:r>
              <a:rPr lang="fr-FR" sz="900" dirty="0">
                <a:solidFill>
                  <a:schemeClr val="bg1"/>
                </a:solidFill>
              </a:rPr>
              <a:t> of the </a:t>
            </a:r>
            <a:r>
              <a:rPr lang="fr-FR" sz="900" dirty="0" err="1">
                <a:solidFill>
                  <a:schemeClr val="bg1"/>
                </a:solidFill>
              </a:rPr>
              <a:t>Epidemium</a:t>
            </a:r>
            <a:r>
              <a:rPr lang="fr-FR" sz="900" dirty="0">
                <a:solidFill>
                  <a:schemeClr val="bg1"/>
                </a:solidFill>
              </a:rPr>
              <a:t> challenge (Roche, the </a:t>
            </a:r>
            <a:r>
              <a:rPr lang="fr-FR" sz="900" dirty="0" err="1">
                <a:solidFill>
                  <a:schemeClr val="bg1"/>
                </a:solidFill>
              </a:rPr>
              <a:t>operational</a:t>
            </a:r>
            <a:r>
              <a:rPr lang="fr-FR" sz="900" dirty="0">
                <a:solidFill>
                  <a:schemeClr val="bg1"/>
                </a:solidFill>
              </a:rPr>
              <a:t> team) as </a:t>
            </a:r>
            <a:r>
              <a:rPr lang="fr-FR" sz="900" dirty="0" err="1">
                <a:solidFill>
                  <a:schemeClr val="bg1"/>
                </a:solidFill>
              </a:rPr>
              <a:t>well</a:t>
            </a:r>
            <a:r>
              <a:rPr lang="fr-FR" sz="900" dirty="0">
                <a:solidFill>
                  <a:schemeClr val="bg1"/>
                </a:solidFill>
              </a:rPr>
              <a:t> as the </a:t>
            </a:r>
            <a:r>
              <a:rPr lang="fr-FR" sz="900" dirty="0" err="1">
                <a:solidFill>
                  <a:schemeClr val="bg1"/>
                </a:solidFill>
              </a:rPr>
              <a:t>project</a:t>
            </a:r>
            <a:r>
              <a:rPr lang="fr-FR" sz="900" dirty="0">
                <a:solidFill>
                  <a:schemeClr val="bg1"/>
                </a:solidFill>
              </a:rPr>
              <a:t>  mentors (Mehdi </a:t>
            </a:r>
            <a:r>
              <a:rPr lang="fr-FR" sz="900" dirty="0" err="1">
                <a:solidFill>
                  <a:schemeClr val="bg1"/>
                </a:solidFill>
              </a:rPr>
              <a:t>Benchoufi</a:t>
            </a:r>
            <a:r>
              <a:rPr lang="fr-FR" sz="900" dirty="0">
                <a:solidFill>
                  <a:schemeClr val="bg1"/>
                </a:solidFill>
              </a:rPr>
              <a:t>, Julien Guérin, Bastien Rance, Hector </a:t>
            </a:r>
            <a:r>
              <a:rPr lang="fr-FR" sz="900" dirty="0" err="1">
                <a:solidFill>
                  <a:schemeClr val="bg1"/>
                </a:solidFill>
              </a:rPr>
              <a:t>Countouris</a:t>
            </a:r>
            <a:r>
              <a:rPr lang="fr-FR" sz="900" dirty="0">
                <a:solidFill>
                  <a:schemeClr val="bg1"/>
                </a:solidFill>
              </a:rPr>
              <a:t>) and </a:t>
            </a:r>
            <a:r>
              <a:rPr lang="fr-FR" sz="900" dirty="0" err="1">
                <a:solidFill>
                  <a:schemeClr val="bg1"/>
                </a:solidFill>
              </a:rPr>
              <a:t>reviewers</a:t>
            </a: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88BCF1BA-B7AA-7A47-A490-607A3E6D7C8B}"/>
              </a:ext>
            </a:extLst>
          </p:cNvPr>
          <p:cNvSpPr/>
          <p:nvPr/>
        </p:nvSpPr>
        <p:spPr>
          <a:xfrm>
            <a:off x="6937004" y="4133390"/>
            <a:ext cx="2614174" cy="24938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NEOS FRAMEWORK (SELECTED FIELDS):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11A0342-B170-8D41-8D12-DCFD6DA363EB}"/>
              </a:ext>
            </a:extLst>
          </p:cNvPr>
          <p:cNvSpPr txBox="1"/>
          <p:nvPr/>
        </p:nvSpPr>
        <p:spPr>
          <a:xfrm>
            <a:off x="3916301" y="6079967"/>
            <a:ext cx="2935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i="1" dirty="0">
                <a:solidFill>
                  <a:schemeClr val="bg1"/>
                </a:solidFill>
              </a:rPr>
              <a:t>Maximal PM2.5 on </a:t>
            </a:r>
            <a:r>
              <a:rPr lang="fr-FR" sz="700" i="1" dirty="0" err="1">
                <a:solidFill>
                  <a:schemeClr val="bg1"/>
                </a:solidFill>
              </a:rPr>
              <a:t>January</a:t>
            </a:r>
            <a:r>
              <a:rPr lang="fr-FR" sz="700" i="1" dirty="0">
                <a:solidFill>
                  <a:schemeClr val="bg1"/>
                </a:solidFill>
              </a:rPr>
              <a:t> 11, 2022 </a:t>
            </a:r>
            <a:r>
              <a:rPr lang="fr-FR" sz="700" i="1" dirty="0" err="1">
                <a:solidFill>
                  <a:schemeClr val="bg1"/>
                </a:solidFill>
              </a:rPr>
              <a:t>according</a:t>
            </a:r>
            <a:r>
              <a:rPr lang="fr-FR" sz="700" i="1" dirty="0">
                <a:solidFill>
                  <a:schemeClr val="bg1"/>
                </a:solidFill>
              </a:rPr>
              <a:t> to Geodair.fr</a:t>
            </a:r>
            <a:br>
              <a:rPr lang="fr-FR" sz="700" i="1" dirty="0">
                <a:solidFill>
                  <a:schemeClr val="bg1"/>
                </a:solidFill>
              </a:rPr>
            </a:br>
            <a:r>
              <a:rPr lang="fr-FR" sz="700" i="1" dirty="0">
                <a:solidFill>
                  <a:schemeClr val="bg1"/>
                </a:solidFill>
              </a:rPr>
              <a:t>It </a:t>
            </a:r>
            <a:r>
              <a:rPr lang="fr-FR" sz="700" i="1" dirty="0" err="1">
                <a:solidFill>
                  <a:schemeClr val="bg1"/>
                </a:solidFill>
              </a:rPr>
              <a:t>is</a:t>
            </a:r>
            <a:r>
              <a:rPr lang="fr-FR" sz="700" i="1" dirty="0">
                <a:solidFill>
                  <a:schemeClr val="bg1"/>
                </a:solidFill>
              </a:rPr>
              <a:t> not </a:t>
            </a:r>
            <a:r>
              <a:rPr lang="fr-FR" sz="700" i="1" dirty="0" err="1">
                <a:solidFill>
                  <a:schemeClr val="bg1"/>
                </a:solidFill>
              </a:rPr>
              <a:t>obvious</a:t>
            </a:r>
            <a:r>
              <a:rPr lang="fr-FR" sz="700" i="1" dirty="0">
                <a:solidFill>
                  <a:schemeClr val="bg1"/>
                </a:solidFill>
              </a:rPr>
              <a:t> to </a:t>
            </a:r>
            <a:r>
              <a:rPr lang="fr-FR" sz="700" i="1" dirty="0" err="1">
                <a:solidFill>
                  <a:schemeClr val="bg1"/>
                </a:solidFill>
              </a:rPr>
              <a:t>interpolate</a:t>
            </a:r>
            <a:r>
              <a:rPr lang="fr-FR" sz="700" i="1" dirty="0">
                <a:solidFill>
                  <a:schemeClr val="bg1"/>
                </a:solidFill>
              </a:rPr>
              <a:t> PM 2.5 </a:t>
            </a:r>
            <a:r>
              <a:rPr lang="fr-FR" sz="700" i="1" dirty="0" err="1">
                <a:solidFill>
                  <a:schemeClr val="bg1"/>
                </a:solidFill>
              </a:rPr>
              <a:t>throughout</a:t>
            </a:r>
            <a:r>
              <a:rPr lang="fr-FR" sz="700" i="1" dirty="0">
                <a:solidFill>
                  <a:schemeClr val="bg1"/>
                </a:solidFill>
              </a:rPr>
              <a:t> France !</a:t>
            </a:r>
            <a:endParaRPr lang="fr-FR" sz="700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01D0B942-41DE-894B-99EE-1043AD160CB3}"/>
              </a:ext>
            </a:extLst>
          </p:cNvPr>
          <p:cNvSpPr/>
          <p:nvPr/>
        </p:nvSpPr>
        <p:spPr>
          <a:xfrm>
            <a:off x="6940100" y="4457163"/>
            <a:ext cx="5052771" cy="209938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Item group, objectives, item N°, collection </a:t>
            </a:r>
            <a:r>
              <a:rPr lang="fr-FR" sz="700" dirty="0" err="1">
                <a:solidFill>
                  <a:schemeClr val="bg1"/>
                </a:solidFill>
              </a:rPr>
              <a:t>status</a:t>
            </a:r>
            <a:r>
              <a:rPr lang="fr-FR" sz="700" dirty="0">
                <a:solidFill>
                  <a:schemeClr val="bg1"/>
                </a:solidFill>
              </a:rPr>
              <a:t>, item, item </a:t>
            </a:r>
            <a:r>
              <a:rPr lang="fr-FR" sz="700" dirty="0" err="1">
                <a:solidFill>
                  <a:schemeClr val="bg1"/>
                </a:solidFill>
              </a:rPr>
              <a:t>definition</a:t>
            </a:r>
            <a:r>
              <a:rPr lang="fr-FR" sz="700" dirty="0">
                <a:solidFill>
                  <a:schemeClr val="bg1"/>
                </a:solidFill>
              </a:rPr>
              <a:t>, </a:t>
            </a:r>
            <a:r>
              <a:rPr lang="fr-FR" sz="700" dirty="0" err="1">
                <a:solidFill>
                  <a:schemeClr val="bg1"/>
                </a:solidFill>
              </a:rPr>
              <a:t>expected</a:t>
            </a:r>
            <a:r>
              <a:rPr lang="fr-FR" sz="700" dirty="0">
                <a:solidFill>
                  <a:schemeClr val="bg1"/>
                </a:solidFill>
              </a:rPr>
              <a:t> value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66ECE64C-3017-2E40-AE5A-61883065CF2B}"/>
              </a:ext>
            </a:extLst>
          </p:cNvPr>
          <p:cNvSpPr/>
          <p:nvPr/>
        </p:nvSpPr>
        <p:spPr>
          <a:xfrm>
            <a:off x="6937004" y="4711486"/>
            <a:ext cx="5052771" cy="156667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Geographic location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</a:t>
            </a:r>
            <a:r>
              <a:rPr lang="fr-FR" sz="700" dirty="0" err="1">
                <a:solidFill>
                  <a:schemeClr val="bg1"/>
                </a:solidFill>
              </a:rPr>
              <a:t>geographic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granularity</a:t>
            </a:r>
            <a:r>
              <a:rPr lang="fr-FR" sz="700" dirty="0">
                <a:solidFill>
                  <a:schemeClr val="bg1"/>
                </a:solidFill>
              </a:rPr>
              <a:t>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date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data source, </a:t>
            </a:r>
            <a:r>
              <a:rPr lang="fr-FR" sz="700" dirty="0" err="1">
                <a:solidFill>
                  <a:schemeClr val="bg1"/>
                </a:solidFill>
              </a:rPr>
              <a:t>reliability</a:t>
            </a:r>
            <a:r>
              <a:rPr lang="fr-FR" sz="700" dirty="0">
                <a:solidFill>
                  <a:schemeClr val="bg1"/>
                </a:solidFill>
              </a:rPr>
              <a:t> of use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F645FE8B-3DDF-4642-97FD-3D5E82EAC35D}"/>
              </a:ext>
            </a:extLst>
          </p:cNvPr>
          <p:cNvSpPr/>
          <p:nvPr/>
        </p:nvSpPr>
        <p:spPr>
          <a:xfrm>
            <a:off x="6937004" y="4927299"/>
            <a:ext cx="5052771" cy="202419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Main cancer sites </a:t>
            </a:r>
            <a:r>
              <a:rPr lang="fr-FR" sz="700" dirty="0" err="1">
                <a:solidFill>
                  <a:schemeClr val="bg1"/>
                </a:solidFill>
              </a:rPr>
              <a:t>associated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with</a:t>
            </a:r>
            <a:r>
              <a:rPr lang="fr-FR" sz="700" dirty="0">
                <a:solidFill>
                  <a:schemeClr val="bg1"/>
                </a:solidFill>
              </a:rPr>
              <a:t> agent, </a:t>
            </a:r>
            <a:r>
              <a:rPr lang="fr-FR" sz="700" dirty="0" err="1">
                <a:solidFill>
                  <a:schemeClr val="bg1"/>
                </a:solidFill>
              </a:rPr>
              <a:t>reference</a:t>
            </a:r>
            <a:r>
              <a:rPr lang="fr-FR" sz="700" dirty="0">
                <a:solidFill>
                  <a:schemeClr val="bg1"/>
                </a:solidFill>
              </a:rPr>
              <a:t> value, guidelines, </a:t>
            </a:r>
            <a:r>
              <a:rPr lang="fr-FR" sz="700" dirty="0" err="1">
                <a:solidFill>
                  <a:schemeClr val="bg1"/>
                </a:solidFill>
              </a:rPr>
              <a:t>monograph</a:t>
            </a:r>
            <a:r>
              <a:rPr lang="fr-FR" sz="700" dirty="0">
                <a:solidFill>
                  <a:schemeClr val="bg1"/>
                </a:solidFill>
              </a:rPr>
              <a:t>/backup </a:t>
            </a:r>
            <a:r>
              <a:rPr lang="fr-FR" sz="700" dirty="0" err="1">
                <a:solidFill>
                  <a:schemeClr val="bg1"/>
                </a:solidFill>
              </a:rPr>
              <a:t>paper</a:t>
            </a:r>
            <a:r>
              <a:rPr lang="fr-FR" sz="700" dirty="0">
                <a:solidFill>
                  <a:schemeClr val="bg1"/>
                </a:solidFill>
              </a:rPr>
              <a:t>, main sources of </a:t>
            </a:r>
            <a:r>
              <a:rPr lang="fr-FR" sz="700" dirty="0" err="1">
                <a:solidFill>
                  <a:schemeClr val="bg1"/>
                </a:solidFill>
              </a:rPr>
              <a:t>exposure</a:t>
            </a:r>
            <a:endParaRPr lang="fr-FR" sz="700" dirty="0">
              <a:solidFill>
                <a:schemeClr val="bg1"/>
              </a:solidFill>
            </a:endParaRP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D7A2403-5791-BE4A-9E85-66AF9227EC98}"/>
              </a:ext>
            </a:extLst>
          </p:cNvPr>
          <p:cNvSpPr/>
          <p:nvPr/>
        </p:nvSpPr>
        <p:spPr>
          <a:xfrm>
            <a:off x="6937004" y="5171580"/>
            <a:ext cx="5052771" cy="182623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Consent (if </a:t>
            </a:r>
            <a:r>
              <a:rPr lang="fr-FR" sz="700" dirty="0" err="1">
                <a:solidFill>
                  <a:schemeClr val="bg1"/>
                </a:solidFill>
              </a:rPr>
              <a:t>needed</a:t>
            </a:r>
            <a:r>
              <a:rPr lang="fr-F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8A1E6A74-42E8-A647-8C4F-738FA0FF8560}"/>
              </a:ext>
            </a:extLst>
          </p:cNvPr>
          <p:cNvSpPr/>
          <p:nvPr/>
        </p:nvSpPr>
        <p:spPr>
          <a:xfrm>
            <a:off x="6937004" y="5402743"/>
            <a:ext cx="5052771" cy="403734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 err="1">
                <a:solidFill>
                  <a:schemeClr val="bg1"/>
                </a:solidFill>
              </a:rPr>
              <a:t>Current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address</a:t>
            </a:r>
            <a:r>
              <a:rPr lang="fr-FR" sz="700" dirty="0">
                <a:solidFill>
                  <a:schemeClr val="bg1"/>
                </a:solidFill>
              </a:rPr>
              <a:t>, for how long, </a:t>
            </a:r>
            <a:r>
              <a:rPr lang="fr-FR" sz="800" dirty="0" err="1">
                <a:solidFill>
                  <a:schemeClr val="bg1"/>
                </a:solidFill>
              </a:rPr>
              <a:t>p</a:t>
            </a:r>
            <a:r>
              <a:rPr lang="fr-FR" sz="800" dirty="0" err="1"/>
              <a:t>ast</a:t>
            </a:r>
            <a:r>
              <a:rPr lang="fr-FR" sz="800" dirty="0"/>
              <a:t> </a:t>
            </a:r>
            <a:r>
              <a:rPr lang="fr-FR" sz="800" dirty="0" err="1"/>
              <a:t>addresses</a:t>
            </a:r>
            <a:r>
              <a:rPr lang="fr-FR" sz="800" dirty="0"/>
              <a:t> (</a:t>
            </a:r>
            <a:r>
              <a:rPr lang="fr-FR" sz="800" dirty="0" err="1"/>
              <a:t>starting</a:t>
            </a:r>
            <a:r>
              <a:rPr lang="fr-FR" sz="800" dirty="0"/>
              <a:t> </a:t>
            </a:r>
            <a:r>
              <a:rPr lang="fr-FR" sz="800" dirty="0" err="1"/>
              <a:t>with</a:t>
            </a:r>
            <a:r>
              <a:rPr lang="fr-FR" sz="800" dirty="0"/>
              <a:t> </a:t>
            </a:r>
            <a:r>
              <a:rPr lang="fr-FR" sz="800" dirty="0" err="1"/>
              <a:t>most</a:t>
            </a:r>
            <a:r>
              <a:rPr lang="fr-FR" sz="800" dirty="0"/>
              <a:t> </a:t>
            </a:r>
            <a:r>
              <a:rPr lang="fr-FR" sz="800" dirty="0" err="1"/>
              <a:t>recent</a:t>
            </a:r>
            <a:r>
              <a:rPr lang="fr-FR" sz="800" dirty="0"/>
              <a:t>, as </a:t>
            </a:r>
            <a:r>
              <a:rPr lang="fr-FR" sz="800" dirty="0" err="1"/>
              <a:t>detailed</a:t>
            </a:r>
            <a:r>
              <a:rPr lang="fr-FR" sz="800" dirty="0"/>
              <a:t> as possible), for how long (</a:t>
            </a:r>
            <a:r>
              <a:rPr lang="fr-FR" sz="800" dirty="0" err="1"/>
              <a:t>years</a:t>
            </a:r>
            <a:r>
              <a:rPr lang="fr-FR" sz="800" dirty="0"/>
              <a:t>) for </a:t>
            </a:r>
            <a:r>
              <a:rPr lang="fr-FR" sz="800" dirty="0" err="1"/>
              <a:t>each</a:t>
            </a:r>
            <a:r>
              <a:rPr lang="fr-FR" sz="800" dirty="0"/>
              <a:t> </a:t>
            </a:r>
            <a:r>
              <a:rPr lang="fr-FR" sz="800" dirty="0" err="1"/>
              <a:t>past</a:t>
            </a:r>
            <a:r>
              <a:rPr lang="fr-FR" sz="800" dirty="0"/>
              <a:t> </a:t>
            </a:r>
            <a:r>
              <a:rPr lang="fr-FR" sz="800" dirty="0" err="1"/>
              <a:t>address</a:t>
            </a:r>
            <a:r>
              <a:rPr lang="fr-FR" sz="800" dirty="0"/>
              <a:t>, main occupation, </a:t>
            </a:r>
            <a:r>
              <a:rPr lang="fr-FR" sz="800" dirty="0" err="1"/>
              <a:t>usual</a:t>
            </a:r>
            <a:r>
              <a:rPr lang="fr-FR" sz="800" dirty="0"/>
              <a:t> place of main occupation, for how long (</a:t>
            </a:r>
            <a:r>
              <a:rPr lang="fr-FR" sz="800" dirty="0" err="1"/>
              <a:t>years</a:t>
            </a:r>
            <a:r>
              <a:rPr lang="fr-FR" sz="800" dirty="0"/>
              <a:t>), main mode of transportation, how </a:t>
            </a:r>
            <a:r>
              <a:rPr lang="fr-FR" sz="800" dirty="0" err="1"/>
              <a:t>many</a:t>
            </a:r>
            <a:r>
              <a:rPr lang="fr-FR" sz="800" dirty="0"/>
              <a:t> </a:t>
            </a:r>
            <a:r>
              <a:rPr lang="fr-FR" sz="800" dirty="0" err="1"/>
              <a:t>days</a:t>
            </a:r>
            <a:r>
              <a:rPr lang="fr-FR" sz="800" dirty="0"/>
              <a:t> a </a:t>
            </a:r>
            <a:r>
              <a:rPr lang="fr-FR" sz="800" dirty="0" err="1"/>
              <a:t>month</a:t>
            </a:r>
            <a:r>
              <a:rPr lang="fr-FR" sz="800" dirty="0"/>
              <a:t>, how </a:t>
            </a:r>
            <a:r>
              <a:rPr lang="fr-FR" sz="800" dirty="0" err="1"/>
              <a:t>many</a:t>
            </a:r>
            <a:r>
              <a:rPr lang="fr-FR" sz="800" dirty="0"/>
              <a:t> </a:t>
            </a:r>
            <a:r>
              <a:rPr lang="fr-FR" sz="800" dirty="0" err="1"/>
              <a:t>hours</a:t>
            </a:r>
            <a:r>
              <a:rPr lang="fr-FR" sz="800" dirty="0"/>
              <a:t> a </a:t>
            </a:r>
            <a:r>
              <a:rPr lang="fr-FR" sz="800" dirty="0" err="1"/>
              <a:t>week</a:t>
            </a:r>
            <a:endParaRPr lang="fr-FR" sz="700" dirty="0">
              <a:solidFill>
                <a:schemeClr val="bg1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4AEB9775-BBD3-5146-A8EA-BF0D2A0FEBD4}"/>
              </a:ext>
            </a:extLst>
          </p:cNvPr>
          <p:cNvSpPr/>
          <p:nvPr/>
        </p:nvSpPr>
        <p:spPr>
          <a:xfrm>
            <a:off x="6937004" y="5848805"/>
            <a:ext cx="5052771" cy="195317"/>
          </a:xfrm>
          <a:prstGeom prst="roundRect">
            <a:avLst/>
          </a:prstGeom>
          <a:solidFill>
            <a:schemeClr val="accent6">
              <a:alpha val="8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 err="1">
                <a:solidFill>
                  <a:schemeClr val="bg1"/>
                </a:solidFill>
              </a:rPr>
              <a:t>Exposure</a:t>
            </a:r>
            <a:r>
              <a:rPr lang="fr-FR" sz="700" dirty="0">
                <a:solidFill>
                  <a:schemeClr val="bg1"/>
                </a:solidFill>
              </a:rPr>
              <a:t> to </a:t>
            </a:r>
            <a:r>
              <a:rPr lang="fr-FR" sz="700" dirty="0" err="1">
                <a:solidFill>
                  <a:schemeClr val="bg1"/>
                </a:solidFill>
              </a:rPr>
              <a:t>carcinogen</a:t>
            </a:r>
            <a:r>
              <a:rPr lang="fr-FR" sz="700" dirty="0">
                <a:solidFill>
                  <a:schemeClr val="bg1"/>
                </a:solidFill>
              </a:rPr>
              <a:t> (concentration in medium)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7EFDD9A-16C6-D448-B6F2-25E682EDC666}"/>
              </a:ext>
            </a:extLst>
          </p:cNvPr>
          <p:cNvSpPr txBox="1"/>
          <p:nvPr/>
        </p:nvSpPr>
        <p:spPr>
          <a:xfrm>
            <a:off x="6910401" y="6109725"/>
            <a:ext cx="5268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Complete </a:t>
            </a:r>
            <a:r>
              <a:rPr lang="fr-FR" sz="1050" dirty="0" err="1">
                <a:solidFill>
                  <a:schemeClr val="bg1"/>
                </a:solidFill>
              </a:rPr>
              <a:t>framework</a:t>
            </a:r>
            <a:r>
              <a:rPr lang="fr-FR" sz="1050" dirty="0">
                <a:solidFill>
                  <a:schemeClr val="bg1"/>
                </a:solidFill>
              </a:rPr>
              <a:t> </a:t>
            </a:r>
            <a:r>
              <a:rPr lang="fr-FR" sz="1050" dirty="0" err="1">
                <a:solidFill>
                  <a:schemeClr val="bg1"/>
                </a:solidFill>
              </a:rPr>
              <a:t>is</a:t>
            </a:r>
            <a:r>
              <a:rPr lang="fr-FR" sz="1050" dirty="0">
                <a:solidFill>
                  <a:schemeClr val="bg1"/>
                </a:solidFill>
              </a:rPr>
              <a:t> </a:t>
            </a:r>
            <a:r>
              <a:rPr lang="fr-FR" sz="1050" dirty="0" err="1">
                <a:solidFill>
                  <a:schemeClr val="bg1"/>
                </a:solidFill>
              </a:rPr>
              <a:t>available</a:t>
            </a:r>
            <a:r>
              <a:rPr lang="fr-FR" sz="1050" dirty="0">
                <a:solidFill>
                  <a:schemeClr val="bg1"/>
                </a:solidFill>
              </a:rPr>
              <a:t> on </a:t>
            </a:r>
            <a:r>
              <a:rPr lang="fr-FR" sz="1050" dirty="0" err="1">
                <a:solidFill>
                  <a:schemeClr val="bg1"/>
                </a:solidFill>
              </a:rPr>
              <a:t>Github</a:t>
            </a:r>
            <a:r>
              <a:rPr lang="fr-FR" sz="1050" dirty="0">
                <a:solidFill>
                  <a:schemeClr val="bg1"/>
                </a:solidFill>
              </a:rPr>
              <a:t>: https://github.com/Epidemium/GeoStatus/NEOS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A2783098-F7C2-C34F-B10A-3D9DAB0077D1}"/>
              </a:ext>
            </a:extLst>
          </p:cNvPr>
          <p:cNvSpPr/>
          <p:nvPr/>
        </p:nvSpPr>
        <p:spPr>
          <a:xfrm>
            <a:off x="492490" y="6488157"/>
            <a:ext cx="5759826" cy="3099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900" dirty="0">
                <a:solidFill>
                  <a:schemeClr val="bg1"/>
                </a:solidFill>
              </a:rPr>
              <a:t>1 </a:t>
            </a:r>
            <a:r>
              <a:rPr lang="fr-FR" sz="900" dirty="0" err="1">
                <a:solidFill>
                  <a:schemeClr val="bg1"/>
                </a:solidFill>
              </a:rPr>
              <a:t>NewClin</a:t>
            </a:r>
            <a:r>
              <a:rPr lang="fr-FR" sz="900" dirty="0">
                <a:solidFill>
                  <a:schemeClr val="bg1"/>
                </a:solidFill>
              </a:rPr>
              <a:t>, 2 International </a:t>
            </a:r>
            <a:r>
              <a:rPr lang="fr-FR" sz="900" dirty="0" err="1">
                <a:solidFill>
                  <a:schemeClr val="bg1"/>
                </a:solidFill>
              </a:rPr>
              <a:t>Longevity</a:t>
            </a:r>
            <a:r>
              <a:rPr lang="fr-FR" sz="900" dirty="0">
                <a:solidFill>
                  <a:schemeClr val="bg1"/>
                </a:solidFill>
              </a:rPr>
              <a:t> Alliance, 3 </a:t>
            </a:r>
            <a:r>
              <a:rPr lang="fr-FR" sz="900" dirty="0" err="1">
                <a:solidFill>
                  <a:schemeClr val="bg1"/>
                </a:solidFill>
              </a:rPr>
              <a:t>Hackuarium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385B5F-21AE-41A7-9F84-514B6D340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781" y="4154223"/>
            <a:ext cx="2150182" cy="19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0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Grand écran</PresentationFormat>
  <Paragraphs>59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(Corps)</vt:lpstr>
      <vt:lpstr>Calibri Light</vt:lpstr>
      <vt:lpstr>Helvetica Neue</vt:lpstr>
      <vt:lpstr>Helvetica Neue Condensed</vt:lpstr>
      <vt:lpstr>Helvetica Neue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Pascal Deschaseaux</dc:creator>
  <cp:lastModifiedBy>Edouard Debonneuil</cp:lastModifiedBy>
  <cp:revision>8</cp:revision>
  <dcterms:created xsi:type="dcterms:W3CDTF">2022-01-11T18:28:53Z</dcterms:created>
  <dcterms:modified xsi:type="dcterms:W3CDTF">2022-01-12T12:02:54Z</dcterms:modified>
</cp:coreProperties>
</file>